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82" r:id="rId3"/>
    <p:sldId id="406" r:id="rId4"/>
    <p:sldId id="383" r:id="rId5"/>
    <p:sldId id="460" r:id="rId6"/>
    <p:sldId id="441" r:id="rId7"/>
    <p:sldId id="449" r:id="rId8"/>
    <p:sldId id="387" r:id="rId9"/>
    <p:sldId id="439" r:id="rId10"/>
    <p:sldId id="403" r:id="rId11"/>
    <p:sldId id="404" r:id="rId12"/>
    <p:sldId id="455" r:id="rId13"/>
    <p:sldId id="450" r:id="rId14"/>
    <p:sldId id="456" r:id="rId15"/>
    <p:sldId id="451" r:id="rId16"/>
    <p:sldId id="457" r:id="rId17"/>
    <p:sldId id="458" r:id="rId18"/>
    <p:sldId id="394" r:id="rId19"/>
    <p:sldId id="459" r:id="rId20"/>
    <p:sldId id="416" r:id="rId21"/>
    <p:sldId id="444" r:id="rId22"/>
    <p:sldId id="445" r:id="rId23"/>
    <p:sldId id="409" r:id="rId24"/>
    <p:sldId id="45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 autoAdjust="0"/>
    <p:restoredTop sz="83788" autoAdjust="0"/>
  </p:normalViewPr>
  <p:slideViewPr>
    <p:cSldViewPr>
      <p:cViewPr varScale="1">
        <p:scale>
          <a:sx n="95" d="100"/>
          <a:sy n="95" d="100"/>
        </p:scale>
        <p:origin x="23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71E77-D05A-49B8-A630-D81AFD5C422E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17BD3-F4FE-47C6-8573-69D591C6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9/11/18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9/11/18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5.emf"/><Relationship Id="rId7" Type="http://schemas.openxmlformats.org/officeDocument/2006/relationships/image" Target="../media/image38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2.emf"/><Relationship Id="rId5" Type="http://schemas.openxmlformats.org/officeDocument/2006/relationships/image" Target="../media/image37.emf"/><Relationship Id="rId10" Type="http://schemas.openxmlformats.org/officeDocument/2006/relationships/image" Target="../media/image41.emf"/><Relationship Id="rId4" Type="http://schemas.openxmlformats.org/officeDocument/2006/relationships/image" Target="../media/image36.emf"/><Relationship Id="rId9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5: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Instructor: Yang Xu</a:t>
            </a:r>
          </a:p>
          <a:p>
            <a:r>
              <a:rPr lang="en-US" dirty="0"/>
              <a:t>Slides adapted from </a:t>
            </a:r>
            <a:r>
              <a:rPr lang="en-US" dirty="0" err="1"/>
              <a:t>Xiaobai</a:t>
            </a:r>
            <a:r>
              <a:rPr lang="en-US" dirty="0"/>
              <a:t> Liu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F795-966F-E047-84EB-DE876B0F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C5FDA-A9E9-E147-AFF8-5901BB2F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2DCA5-5CF0-BA42-B04C-486D6C34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3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behind the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05200" y="3593042"/>
                <a:ext cx="5486400" cy="1752600"/>
              </a:xfrm>
            </p:spPr>
            <p:txBody>
              <a:bodyPr>
                <a:normAutofit/>
              </a:bodyPr>
              <a:lstStyle/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no cost! Perfect prediction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.75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small cost! Fair prediction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=0.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25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big cost! Poor prediction</a:t>
                </a:r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infinite cost! Very bad prediction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05200" y="3593042"/>
                <a:ext cx="5486400" cy="1752600"/>
              </a:xfrm>
              <a:blipFill>
                <a:blip r:embed="rId2"/>
                <a:stretch>
                  <a:fillRect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5DF9-905C-D048-AD65-75141FEC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4A001-5AA0-A341-A846-430EF23D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B8F0-110E-1342-AA21-E4FB7AA8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93AEB-B89D-6746-93CA-60ECFF86B782}"/>
              </a:ext>
            </a:extLst>
          </p:cNvPr>
          <p:cNvSpPr txBox="1"/>
          <p:nvPr/>
        </p:nvSpPr>
        <p:spPr>
          <a:xfrm>
            <a:off x="726948" y="133647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cost function needs to give </a:t>
            </a:r>
            <a:r>
              <a:rPr lang="en-US" sz="2400" b="1" dirty="0"/>
              <a:t>larger</a:t>
            </a:r>
            <a:r>
              <a:rPr lang="en-US" sz="2400" dirty="0"/>
              <a:t> penalty to examples that are more </a:t>
            </a:r>
            <a:r>
              <a:rPr lang="en-US" sz="2400" b="1" dirty="0"/>
              <a:t>wrong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B2AB8B-1095-DB40-8DCA-E490613BE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24200"/>
            <a:ext cx="3048000" cy="296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D3A7C2-5A4A-414E-AE5C-D4E4970D8F56}"/>
                  </a:ext>
                </a:extLst>
              </p:cNvPr>
              <p:cNvSpPr txBox="1"/>
              <p:nvPr/>
            </p:nvSpPr>
            <p:spPr>
              <a:xfrm>
                <a:off x="685800" y="2332024"/>
                <a:ext cx="55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D3A7C2-5A4A-414E-AE5C-D4E4970D8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332024"/>
                <a:ext cx="5562600" cy="461665"/>
              </a:xfrm>
              <a:prstGeom prst="rect">
                <a:avLst/>
              </a:prstGeom>
              <a:blipFill>
                <a:blip r:embed="rId4"/>
                <a:stretch>
                  <a:fillRect l="-159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F0411068-E988-F141-8C67-B2195634776E}"/>
              </a:ext>
            </a:extLst>
          </p:cNvPr>
          <p:cNvSpPr/>
          <p:nvPr/>
        </p:nvSpPr>
        <p:spPr>
          <a:xfrm>
            <a:off x="2971800" y="5525136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524A17-A272-8A4F-8F9D-18884DFDC62B}"/>
              </a:ext>
            </a:extLst>
          </p:cNvPr>
          <p:cNvSpPr/>
          <p:nvPr/>
        </p:nvSpPr>
        <p:spPr>
          <a:xfrm>
            <a:off x="3543300" y="5627688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9DAFE1-2D71-3247-BF9B-1DD5584DAAA3}"/>
              </a:ext>
            </a:extLst>
          </p:cNvPr>
          <p:cNvSpPr/>
          <p:nvPr/>
        </p:nvSpPr>
        <p:spPr>
          <a:xfrm>
            <a:off x="1676400" y="5144353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5E5E94-14DD-7247-9A53-F6B5AC1EDAB7}"/>
              </a:ext>
            </a:extLst>
          </p:cNvPr>
          <p:cNvSpPr/>
          <p:nvPr/>
        </p:nvSpPr>
        <p:spPr>
          <a:xfrm>
            <a:off x="1066800" y="3352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behind the cost function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733800" y="2733511"/>
                <a:ext cx="5181600" cy="2209800"/>
              </a:xfrm>
            </p:spPr>
            <p:txBody>
              <a:bodyPr>
                <a:normAutofit/>
              </a:bodyPr>
              <a:lstStyle/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no cost! Perfect prediction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=0.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small cost! Fair prediction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0.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7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big cost! Poor prediction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infinite cost! Very bad prediction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733800" y="2733511"/>
                <a:ext cx="5181600" cy="2209800"/>
              </a:xfrm>
              <a:blipFill>
                <a:blip r:embed="rId2"/>
                <a:stretch>
                  <a:fillRect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515742E-A9C0-0441-9027-2A28C7E4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41AA3B7-60A0-004C-B614-0E7DCFDC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88E644-4722-CC47-A2AB-E4AF690D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A0AC57-85D3-9640-9E0F-FD80B39F8080}"/>
                  </a:ext>
                </a:extLst>
              </p:cNvPr>
              <p:cNvSpPr txBox="1"/>
              <p:nvPr/>
            </p:nvSpPr>
            <p:spPr>
              <a:xfrm>
                <a:off x="822960" y="1599554"/>
                <a:ext cx="55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A0AC57-85D3-9640-9E0F-FD80B39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599554"/>
                <a:ext cx="5562600" cy="461665"/>
              </a:xfrm>
              <a:prstGeom prst="rect">
                <a:avLst/>
              </a:prstGeom>
              <a:blipFill>
                <a:blip r:embed="rId3"/>
                <a:stretch>
                  <a:fillRect l="-159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38D5338-19FA-694C-8C5F-9CB7189CD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92704"/>
            <a:ext cx="3200400" cy="32349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60F99D0-568D-4940-8BC2-48E499D92ECA}"/>
              </a:ext>
            </a:extLst>
          </p:cNvPr>
          <p:cNvSpPr/>
          <p:nvPr/>
        </p:nvSpPr>
        <p:spPr>
          <a:xfrm>
            <a:off x="2971800" y="4495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D6653D-744A-8947-9689-9A1CB0447E18}"/>
              </a:ext>
            </a:extLst>
          </p:cNvPr>
          <p:cNvSpPr/>
          <p:nvPr/>
        </p:nvSpPr>
        <p:spPr>
          <a:xfrm>
            <a:off x="3604260" y="2733511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45700A-080A-0643-8D1A-FCBEBB81A959}"/>
              </a:ext>
            </a:extLst>
          </p:cNvPr>
          <p:cNvSpPr/>
          <p:nvPr/>
        </p:nvSpPr>
        <p:spPr>
          <a:xfrm>
            <a:off x="1676400" y="5144353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51694C-9EB5-9148-A68E-397AFD2B5FC0}"/>
              </a:ext>
            </a:extLst>
          </p:cNvPr>
          <p:cNvSpPr/>
          <p:nvPr/>
        </p:nvSpPr>
        <p:spPr>
          <a:xfrm>
            <a:off x="990600" y="5296753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B6E4-3B42-1347-A766-884435AE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in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F9E85-3DA5-5C4D-9EA1-90BA15B2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402AC-1ABB-1541-A9B3-8877082D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9966-92ED-7345-8DF3-8D27EBC6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EB5E2-5CD7-F84D-8575-17E4E98FC3BC}"/>
              </a:ext>
            </a:extLst>
          </p:cNvPr>
          <p:cNvSpPr txBox="1"/>
          <p:nvPr/>
        </p:nvSpPr>
        <p:spPr>
          <a:xfrm>
            <a:off x="838200" y="2514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just a compact way of defining: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28AAD6-D58A-0843-B426-6452EE89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33774"/>
            <a:ext cx="4756150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99A81-C67A-134C-8BEE-4123DD2A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1658"/>
            <a:ext cx="5984737" cy="673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2534C-BBFA-F941-8982-495375694CF6}"/>
              </a:ext>
            </a:extLst>
          </p:cNvPr>
          <p:cNvSpPr txBox="1"/>
          <p:nvPr/>
        </p:nvSpPr>
        <p:spPr>
          <a:xfrm>
            <a:off x="838200" y="431790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which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CE106-A415-E142-B0B8-6A1FCC10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802890"/>
            <a:ext cx="2687973" cy="58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EA42-BDF9-C048-A1A9-1D7C8D66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probability thoughts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F0841-CAE5-9C4C-BABA-3B9585952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6F825-6650-1E43-B899-DFB8A411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7DA93-F58B-E443-AC55-C2B0D76F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60AFB-45EF-B749-BADE-CC2D88F4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268224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741E9-851A-D447-B587-DC53663165A5}"/>
              </a:ext>
            </a:extLst>
          </p:cNvPr>
          <p:cNvSpPr txBox="1"/>
          <p:nvPr/>
        </p:nvSpPr>
        <p:spPr>
          <a:xfrm>
            <a:off x="685800" y="2590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way: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E995D8-D7AA-874E-8A8F-23C92D7A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651760"/>
            <a:ext cx="391668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A8D82B-E971-7E49-A6A0-401E7DC7677B}"/>
                  </a:ext>
                </a:extLst>
              </p:cNvPr>
              <p:cNvSpPr txBox="1"/>
              <p:nvPr/>
            </p:nvSpPr>
            <p:spPr>
              <a:xfrm>
                <a:off x="685800" y="3190899"/>
                <a:ext cx="5715000" cy="415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),⋯,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A8D82B-E971-7E49-A6A0-401E7DC76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190899"/>
                <a:ext cx="5715000" cy="415242"/>
              </a:xfrm>
              <a:prstGeom prst="rect">
                <a:avLst/>
              </a:prstGeom>
              <a:blipFill>
                <a:blip r:embed="rId4"/>
                <a:stretch>
                  <a:fillRect l="-88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ED52B-13F8-1741-8FA7-0808FCE85B1F}"/>
                  </a:ext>
                </a:extLst>
              </p:cNvPr>
              <p:cNvSpPr txBox="1"/>
              <p:nvPr/>
            </p:nvSpPr>
            <p:spPr>
              <a:xfrm>
                <a:off x="685800" y="3836908"/>
                <a:ext cx="5669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Goal: fit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so that it maximizes the </a:t>
                </a:r>
                <a:r>
                  <a:rPr lang="en-US" b="1" dirty="0"/>
                  <a:t>likelihood </a:t>
                </a:r>
                <a:r>
                  <a:rPr lang="en-US" dirty="0"/>
                  <a:t>of data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ED52B-13F8-1741-8FA7-0808FCE85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836908"/>
                <a:ext cx="5669280" cy="369332"/>
              </a:xfrm>
              <a:prstGeom prst="rect">
                <a:avLst/>
              </a:prstGeom>
              <a:blipFill>
                <a:blip r:embed="rId5"/>
                <a:stretch>
                  <a:fillRect l="-895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8A70882-2176-664D-988D-6669767EB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543" y="4359791"/>
            <a:ext cx="4428393" cy="562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B89471-C118-9D47-942B-12CF2F2D76FD}"/>
              </a:ext>
            </a:extLst>
          </p:cNvPr>
          <p:cNvSpPr txBox="1"/>
          <p:nvPr/>
        </p:nvSpPr>
        <p:spPr>
          <a:xfrm>
            <a:off x="685800" y="501772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maximizing the </a:t>
            </a:r>
            <a:r>
              <a:rPr lang="en-US" b="1" dirty="0"/>
              <a:t>log-likelihood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152F62-BE9D-D942-94A6-0F27D3907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589" y="5645079"/>
            <a:ext cx="5194300" cy="495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A8DF8A-4978-4D4A-A0C5-8D5812904311}"/>
              </a:ext>
            </a:extLst>
          </p:cNvPr>
          <p:cNvSpPr txBox="1"/>
          <p:nvPr/>
        </p:nvSpPr>
        <p:spPr>
          <a:xfrm>
            <a:off x="7391400" y="543905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familiar?</a:t>
            </a:r>
          </a:p>
        </p:txBody>
      </p:sp>
    </p:spTree>
    <p:extLst>
      <p:ext uri="{BB962C8B-B14F-4D97-AF65-F5344CB8AC3E}">
        <p14:creationId xmlns:p14="http://schemas.microsoft.com/office/powerpoint/2010/main" val="2789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1B9D-9134-9C41-901D-F179C2A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origin of cost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F1369-ABDA-F84A-AF47-CACA61CA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5D3E-AAF8-9840-BF8C-4499D81D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34814-1677-1440-A1D4-9E6D9D80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AE62B-6916-C140-88A3-EED8C9DC3310}"/>
              </a:ext>
            </a:extLst>
          </p:cNvPr>
          <p:cNvSpPr txBox="1"/>
          <p:nvPr/>
        </p:nvSpPr>
        <p:spPr>
          <a:xfrm>
            <a:off x="612648" y="1447800"/>
            <a:ext cx="472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function is the negative log-likelihood!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26F8E-999F-2D45-A62D-D30E375E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95600"/>
            <a:ext cx="5194300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B30185-8A93-9749-9F22-918026B5D830}"/>
                  </a:ext>
                </a:extLst>
              </p:cNvPr>
              <p:cNvSpPr txBox="1"/>
              <p:nvPr/>
            </p:nvSpPr>
            <p:spPr>
              <a:xfrm>
                <a:off x="612648" y="3726794"/>
                <a:ext cx="64739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Minimizing the cost function is equivalent to maximizing the likelihood of data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B30185-8A93-9749-9F22-918026B5D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3726794"/>
                <a:ext cx="6473952" cy="646331"/>
              </a:xfrm>
              <a:prstGeom prst="rect">
                <a:avLst/>
              </a:prstGeom>
              <a:blipFill>
                <a:blip r:embed="rId3"/>
                <a:stretch>
                  <a:fillRect l="-784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2DC95-4533-6F48-AA40-BCB7F9ABDC46}"/>
              </a:ext>
            </a:extLst>
          </p:cNvPr>
          <p:cNvGrpSpPr/>
          <p:nvPr/>
        </p:nvGrpSpPr>
        <p:grpSpPr>
          <a:xfrm>
            <a:off x="2067560" y="2047482"/>
            <a:ext cx="5130800" cy="600984"/>
            <a:chOff x="2067560" y="2047482"/>
            <a:chExt cx="5130800" cy="600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30E2C6-83E7-724F-B8CB-8376D7962B7C}"/>
                </a:ext>
              </a:extLst>
            </p:cNvPr>
            <p:cNvSpPr/>
            <p:nvPr/>
          </p:nvSpPr>
          <p:spPr>
            <a:xfrm>
              <a:off x="3429000" y="2047482"/>
              <a:ext cx="228600" cy="54331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78695D-A442-3C41-AA0C-31E698774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7560" y="2064266"/>
              <a:ext cx="51308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7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7FFC-A5E4-0C42-B5C5-675C9AFD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B8EC6-E3F0-CA40-84E1-83C84CA7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29FCB-89A6-6C4F-ACA5-192B5306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763A3-FAB3-0A4E-BCB2-D0F09A75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7C1E78-9387-1A43-BB9D-4C0E67BCABB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Minimize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finding the minimum step by step</a:t>
                </a:r>
              </a:p>
              <a:p>
                <a:r>
                  <a:rPr lang="en-US" sz="2400" dirty="0"/>
                  <a:t>Need to compute the gradient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7C1E78-9387-1A43-BB9D-4C0E67BCA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505F6E4D-1CA6-A44C-97C0-C7AAA431404A}"/>
              </a:ext>
            </a:extLst>
          </p:cNvPr>
          <p:cNvSpPr/>
          <p:nvPr/>
        </p:nvSpPr>
        <p:spPr>
          <a:xfrm>
            <a:off x="2971800" y="2946400"/>
            <a:ext cx="228600" cy="25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B1052-98D9-CB42-BFD1-E07EA63C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86000"/>
            <a:ext cx="57023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95E2F4-721C-494D-8E6A-E9D1A27B9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99790"/>
            <a:ext cx="45847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8CF779-8AD3-7D42-AF32-2F75323CA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132580"/>
            <a:ext cx="4749800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E78FEF-49F3-894C-A04B-1DD8EBB3B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903470"/>
            <a:ext cx="3911600" cy="571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7BF6DE-310D-3741-AF09-F24B03D758E6}"/>
              </a:ext>
            </a:extLst>
          </p:cNvPr>
          <p:cNvGrpSpPr/>
          <p:nvPr/>
        </p:nvGrpSpPr>
        <p:grpSpPr>
          <a:xfrm>
            <a:off x="1828800" y="4859655"/>
            <a:ext cx="3124200" cy="676275"/>
            <a:chOff x="1828800" y="4859655"/>
            <a:chExt cx="3124200" cy="6762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2E4BAB-4D24-F24E-B470-66BA78D0A685}"/>
                </a:ext>
              </a:extLst>
            </p:cNvPr>
            <p:cNvSpPr/>
            <p:nvPr/>
          </p:nvSpPr>
          <p:spPr>
            <a:xfrm>
              <a:off x="1828800" y="4876800"/>
              <a:ext cx="914400" cy="6591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F721AE-C745-B545-83C5-A41086E4D88B}"/>
                </a:ext>
              </a:extLst>
            </p:cNvPr>
            <p:cNvSpPr/>
            <p:nvPr/>
          </p:nvSpPr>
          <p:spPr>
            <a:xfrm>
              <a:off x="3841750" y="4859655"/>
              <a:ext cx="1111250" cy="6591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F2ABCB-59D3-9348-A57E-F615A0CAEE79}"/>
              </a:ext>
            </a:extLst>
          </p:cNvPr>
          <p:cNvGrpSpPr/>
          <p:nvPr/>
        </p:nvGrpSpPr>
        <p:grpSpPr>
          <a:xfrm>
            <a:off x="6000750" y="4928870"/>
            <a:ext cx="1552194" cy="520700"/>
            <a:chOff x="6000750" y="4928870"/>
            <a:chExt cx="1552194" cy="5207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1161FA-534A-B047-AAC2-AF9ABD2FC315}"/>
                </a:ext>
              </a:extLst>
            </p:cNvPr>
            <p:cNvSpPr txBox="1"/>
            <p:nvPr/>
          </p:nvSpPr>
          <p:spPr>
            <a:xfrm>
              <a:off x="6000750" y="5004554"/>
              <a:ext cx="781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Key: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990255-79E6-5F4E-B1F4-00D9EA3A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3944" y="4928870"/>
              <a:ext cx="889000" cy="52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0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33FA-854C-AA4E-A45D-5F8CA2AA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sigmoid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38080-EB8A-F24C-AEEC-166196E9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A31D7-5258-1944-91F9-B5CCA99A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2760B-21DB-BE46-B36A-AA6B724E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646D4-4AA1-1847-B50B-64A02A9B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2819400" cy="495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4CC1FA6-9B03-D44B-B9B6-4DF0B5C10F43}"/>
              </a:ext>
            </a:extLst>
          </p:cNvPr>
          <p:cNvGrpSpPr/>
          <p:nvPr/>
        </p:nvGrpSpPr>
        <p:grpSpPr>
          <a:xfrm>
            <a:off x="3657600" y="1475740"/>
            <a:ext cx="5043424" cy="482600"/>
            <a:chOff x="3657600" y="1475740"/>
            <a:chExt cx="5043424" cy="482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9BB67F-9CBC-424A-9521-3D9FBC1811D4}"/>
                </a:ext>
              </a:extLst>
            </p:cNvPr>
            <p:cNvSpPr txBox="1"/>
            <p:nvPr/>
          </p:nvSpPr>
          <p:spPr>
            <a:xfrm>
              <a:off x="3657600" y="151078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the chain rule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54098D-B980-5949-A61E-6232096B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24" y="1475740"/>
              <a:ext cx="2921000" cy="4826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E2B9E-DDE6-5C47-A612-4ECBB92FA87E}"/>
              </a:ext>
            </a:extLst>
          </p:cNvPr>
          <p:cNvSpPr/>
          <p:nvPr/>
        </p:nvSpPr>
        <p:spPr>
          <a:xfrm>
            <a:off x="6781800" y="1447800"/>
            <a:ext cx="304800" cy="60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77BB7D-DC89-5D45-AE61-F6A5B8EEB011}"/>
              </a:ext>
            </a:extLst>
          </p:cNvPr>
          <p:cNvSpPr/>
          <p:nvPr/>
        </p:nvSpPr>
        <p:spPr>
          <a:xfrm>
            <a:off x="685800" y="2171700"/>
            <a:ext cx="3505200" cy="7239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C27CA-3AC1-904B-98B7-B0A69936880E}"/>
              </a:ext>
            </a:extLst>
          </p:cNvPr>
          <p:cNvSpPr/>
          <p:nvPr/>
        </p:nvSpPr>
        <p:spPr>
          <a:xfrm>
            <a:off x="7086600" y="1447800"/>
            <a:ext cx="304800" cy="609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78D7EF-7338-CB45-BE87-684CEB6818C9}"/>
              </a:ext>
            </a:extLst>
          </p:cNvPr>
          <p:cNvGrpSpPr/>
          <p:nvPr/>
        </p:nvGrpSpPr>
        <p:grpSpPr>
          <a:xfrm>
            <a:off x="685800" y="3200400"/>
            <a:ext cx="3505200" cy="2514600"/>
            <a:chOff x="685800" y="3200400"/>
            <a:chExt cx="3505200" cy="25146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9288AE-921B-3E4B-B193-C80DF8BC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500" y="3352800"/>
              <a:ext cx="2730500" cy="1333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BC51F39-98F9-5341-93B5-191318F55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500" y="5280025"/>
              <a:ext cx="3136900" cy="241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5AB9C-EE83-924B-B2B5-6329A8E316CC}"/>
                    </a:ext>
                  </a:extLst>
                </p:cNvPr>
                <p:cNvSpPr txBox="1"/>
                <p:nvPr/>
              </p:nvSpPr>
              <p:spPr>
                <a:xfrm>
                  <a:off x="752348" y="4870489"/>
                  <a:ext cx="2895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Since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dirty="0"/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dirty="0"/>
                    <a:t> are vectors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5AB9C-EE83-924B-B2B5-6329A8E31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48" y="4870489"/>
                  <a:ext cx="289560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10" t="-10345"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F87CEF-43DB-0A4F-A3A9-770148577947}"/>
                </a:ext>
              </a:extLst>
            </p:cNvPr>
            <p:cNvSpPr/>
            <p:nvPr/>
          </p:nvSpPr>
          <p:spPr>
            <a:xfrm>
              <a:off x="685800" y="3200400"/>
              <a:ext cx="3505200" cy="2514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7E1CA0A-4EA5-894C-A8EF-6097A0D08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2265977"/>
            <a:ext cx="32512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7BA2E-CA6D-9C47-AA18-B3CAAD199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507615"/>
            <a:ext cx="2057400" cy="533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FF601E-1111-3E44-88AA-07CBC8A3E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3200400"/>
            <a:ext cx="1955800" cy="48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2EADA1-DF38-6A47-8489-870CEFCBC6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3842385"/>
            <a:ext cx="2552700" cy="482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0EA5AC-6BFB-A94F-BE25-7CF7E06D0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4539496"/>
            <a:ext cx="1155700" cy="2286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25E3520-8BA8-F04E-801D-126C72920223}"/>
              </a:ext>
            </a:extLst>
          </p:cNvPr>
          <p:cNvSpPr/>
          <p:nvPr/>
        </p:nvSpPr>
        <p:spPr>
          <a:xfrm>
            <a:off x="5780024" y="4457700"/>
            <a:ext cx="1211326" cy="412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D3A2-812D-624F-8B42-A56ED25E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cost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DBCCF-A12C-384E-BC22-640CF07C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F0829-3D93-5749-BF1E-DC90F95C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7BB9B-5D59-1B4D-809E-D55B1C40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6A507-E098-4246-92CD-7D6DF3541F5B}"/>
              </a:ext>
            </a:extLst>
          </p:cNvPr>
          <p:cNvSpPr txBox="1"/>
          <p:nvPr/>
        </p:nvSpPr>
        <p:spPr>
          <a:xfrm>
            <a:off x="612648" y="1371600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Plug in to the partial derivative of the cost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74BAB0-E0AE-2C40-81AD-F4ABAA5CC42C}"/>
              </a:ext>
            </a:extLst>
          </p:cNvPr>
          <p:cNvGrpSpPr/>
          <p:nvPr/>
        </p:nvGrpSpPr>
        <p:grpSpPr>
          <a:xfrm>
            <a:off x="685800" y="1881902"/>
            <a:ext cx="4648200" cy="659130"/>
            <a:chOff x="685800" y="1881902"/>
            <a:chExt cx="4648200" cy="6591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4581FC-7FC4-3943-9E18-DE29E7F25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969532"/>
              <a:ext cx="4584700" cy="5715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E03F44-54D0-9D49-9DC0-B256B1FDFD20}"/>
                </a:ext>
              </a:extLst>
            </p:cNvPr>
            <p:cNvSpPr/>
            <p:nvPr/>
          </p:nvSpPr>
          <p:spPr>
            <a:xfrm>
              <a:off x="2136648" y="1881902"/>
              <a:ext cx="987552" cy="6591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DF2CFD-8B12-534D-B9BB-973CA9688860}"/>
                </a:ext>
              </a:extLst>
            </p:cNvPr>
            <p:cNvSpPr/>
            <p:nvPr/>
          </p:nvSpPr>
          <p:spPr>
            <a:xfrm>
              <a:off x="4194048" y="1881902"/>
              <a:ext cx="1139952" cy="65913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8CC3C-187E-1643-98CB-F158097E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2854325"/>
            <a:ext cx="50165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384F38-1893-FD45-82EB-C9D32EC2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739118"/>
            <a:ext cx="1689100" cy="2667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200A0-73ED-D544-B834-CFC848DA9DAF}"/>
              </a:ext>
            </a:extLst>
          </p:cNvPr>
          <p:cNvGrpSpPr/>
          <p:nvPr/>
        </p:nvGrpSpPr>
        <p:grpSpPr>
          <a:xfrm>
            <a:off x="5410200" y="1376442"/>
            <a:ext cx="2565400" cy="593090"/>
            <a:chOff x="5410200" y="1376442"/>
            <a:chExt cx="2565400" cy="59309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23B0E7-5B52-D04C-9829-4EFA6A591178}"/>
                </a:ext>
              </a:extLst>
            </p:cNvPr>
            <p:cNvCxnSpPr/>
            <p:nvPr/>
          </p:nvCxnSpPr>
          <p:spPr>
            <a:xfrm flipH="1">
              <a:off x="5410200" y="1740932"/>
              <a:ext cx="457200" cy="228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4F1C10-0A94-624D-9F0C-A5592145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1376442"/>
              <a:ext cx="1955800" cy="36449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31EE50-FD6F-5142-939F-8686DFFE2233}"/>
              </a:ext>
            </a:extLst>
          </p:cNvPr>
          <p:cNvGrpSpPr/>
          <p:nvPr/>
        </p:nvGrpSpPr>
        <p:grpSpPr>
          <a:xfrm>
            <a:off x="5105400" y="5051715"/>
            <a:ext cx="2971799" cy="932378"/>
            <a:chOff x="4876801" y="4264025"/>
            <a:chExt cx="2971799" cy="93237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1079E-4D27-1547-AA3A-DB3571CF7876}"/>
                </a:ext>
              </a:extLst>
            </p:cNvPr>
            <p:cNvSpPr txBox="1"/>
            <p:nvPr/>
          </p:nvSpPr>
          <p:spPr>
            <a:xfrm>
              <a:off x="5029200" y="4271719"/>
              <a:ext cx="2819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Similar to linear regression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35FE2E-52FD-9F4D-8432-8BD292B96B28}"/>
                    </a:ext>
                  </a:extLst>
                </p:cNvPr>
                <p:cNvSpPr/>
                <p:nvPr/>
              </p:nvSpPr>
              <p:spPr>
                <a:xfrm>
                  <a:off x="4876801" y="4648597"/>
                  <a:ext cx="2743200" cy="5385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zh-CN" altLang="en-US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135FE2E-52FD-9F4D-8432-8BD292B96B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1" y="4648597"/>
                  <a:ext cx="2743200" cy="538545"/>
                </a:xfrm>
                <a:prstGeom prst="rect">
                  <a:avLst/>
                </a:prstGeom>
                <a:blipFill>
                  <a:blip r:embed="rId6"/>
                  <a:stretch>
                    <a:fillRect t="-134884" b="-20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3DA4C8-CF04-E24E-B993-D6E524404AAC}"/>
                </a:ext>
              </a:extLst>
            </p:cNvPr>
            <p:cNvSpPr/>
            <p:nvPr/>
          </p:nvSpPr>
          <p:spPr>
            <a:xfrm>
              <a:off x="5029200" y="4264025"/>
              <a:ext cx="2590801" cy="93237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DCDEEC-1C0B-E042-966B-2E62DD7038C3}"/>
              </a:ext>
            </a:extLst>
          </p:cNvPr>
          <p:cNvGrpSpPr/>
          <p:nvPr/>
        </p:nvGrpSpPr>
        <p:grpSpPr>
          <a:xfrm>
            <a:off x="612648" y="4264025"/>
            <a:ext cx="3883152" cy="1984375"/>
            <a:chOff x="612648" y="4264025"/>
            <a:chExt cx="3883152" cy="19843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22F362-2D4C-014A-B692-6C5BB1117EEF}"/>
                </a:ext>
              </a:extLst>
            </p:cNvPr>
            <p:cNvSpPr txBox="1"/>
            <p:nvPr/>
          </p:nvSpPr>
          <p:spPr>
            <a:xfrm>
              <a:off x="612648" y="426402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Complete 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AE594E-E02C-CB4F-ABB1-D682393B1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578" y="4897953"/>
              <a:ext cx="2984500" cy="5969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B3F24D-E3F6-014C-ADAF-0FF8AA34DCE4}"/>
                </a:ext>
              </a:extLst>
            </p:cNvPr>
            <p:cNvSpPr/>
            <p:nvPr/>
          </p:nvSpPr>
          <p:spPr>
            <a:xfrm>
              <a:off x="833628" y="4787409"/>
              <a:ext cx="3662172" cy="14609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016994-A670-0847-87E8-141BDF2D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774" y="5605398"/>
              <a:ext cx="3289300" cy="596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67BF63-AE4A-5843-854E-D1F48C9F4157}"/>
                  </a:ext>
                </a:extLst>
              </p:cNvPr>
              <p:cNvSpPr txBox="1"/>
              <p:nvPr/>
            </p:nvSpPr>
            <p:spPr>
              <a:xfrm>
                <a:off x="5143499" y="3916808"/>
                <a:ext cx="3048000" cy="93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difference is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computed. “Generalized linear model”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67BF63-AE4A-5843-854E-D1F48C9F4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99" y="3916808"/>
                <a:ext cx="3048000" cy="934808"/>
              </a:xfrm>
              <a:prstGeom prst="rect">
                <a:avLst/>
              </a:prstGeom>
              <a:blipFill>
                <a:blip r:embed="rId9"/>
                <a:stretch>
                  <a:fillRect l="-1660" r="-124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7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Repeat until satisfied {</a:t>
                </a:r>
              </a:p>
              <a:p>
                <a:r>
                  <a:rPr lang="en-US" sz="2400" dirty="0"/>
                  <a:t>       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100" dirty="0"/>
                  <a:t> using</a:t>
                </a:r>
              </a:p>
              <a:p>
                <a:r>
                  <a:rPr lang="en-US" sz="2100" dirty="0"/>
                  <a:t>        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100" dirty="0"/>
              </a:p>
              <a:p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98D06-83D2-C344-A6D5-0B7252A7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9D819-C2B5-B84A-9E51-B944FAFE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D31AE-E681-FA40-B75A-94F2551E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2B54E-AAB8-1847-913C-1F1B36A6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09800"/>
            <a:ext cx="2984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885F-F3E7-454F-AAC4-8C2C82E2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32D3F-02BC-B146-A749-3165CC12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B8708-71FF-AF41-B27D-84D70B82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AA6DB-D046-FA41-8276-D2B12802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6A44A6-6D61-1440-B20E-C6AD9768D4F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When model is trained</a:t>
                </a:r>
              </a:p>
              <a:p>
                <a:r>
                  <a:rPr lang="en-US" sz="2400" dirty="0"/>
                  <a:t>Given new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p>
                            </m:sSup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 gives the probability of y belongs to category “1”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classify it as “1”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classify it as “0”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sz="2400" dirty="0"/>
                  <a:t> is the log-odds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6A44A6-6D61-1440-B20E-C6AD9768D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6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Recap: Linear Regression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Linear regression model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Cost function:  Mean Square Error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9E91-772F-A949-89BD-1B4605F8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7EA06-00E8-D64F-A6C5-58AB7B27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C599-04E1-EF40-8F9C-24D19EB9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34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Practice1: nonlinear Transformation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  <a:p>
            <a:endParaRPr lang="en-US" dirty="0"/>
          </a:p>
          <a:p>
            <a:r>
              <a:rPr lang="en-US" dirty="0"/>
              <a:t>Other choice:  Tangent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6" y="2895600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E80A-5F46-AC44-9442-E11A63FC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68F62-AD7B-8D40-AC56-28B72D33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34A70-0953-FA4E-B126-7A58CF98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1E1D-6F5B-484A-8D1D-0765890E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A3E2-E2A4-9245-AC57-0C33EF90C5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Training data of m examples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Dimensions: </a:t>
            </a:r>
          </a:p>
          <a:p>
            <a:r>
              <a:rPr lang="en-US" dirty="0"/>
              <a:t>Stack by columns into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56B0-4725-1143-B38C-4941983B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05000"/>
            <a:ext cx="5256893" cy="361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E5C28-275C-FE4B-ACB1-6AAF274CBD3B}"/>
              </a:ext>
            </a:extLst>
          </p:cNvPr>
          <p:cNvSpPr txBox="1"/>
          <p:nvPr/>
        </p:nvSpPr>
        <p:spPr>
          <a:xfrm>
            <a:off x="1523999" y="5834380"/>
            <a:ext cx="475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 way better for future neural network models)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DE0364-0FD0-C241-B8B4-90B321C4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43200"/>
            <a:ext cx="2667000" cy="350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DB069-D210-6F45-8133-17E9380B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733800"/>
            <a:ext cx="5345079" cy="1663700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E3FB80A-A9C6-544C-B417-55E39CD2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B3BAFD0-86D6-DE40-8A58-FFB1E6F9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C5A3F3-C02B-B744-A6B0-8F145734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4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8CDD-4C5C-5E46-8206-6E29D180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5ECE3-3F41-EC4D-B483-00FE7BCA1BA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Parameters </a:t>
                </a:r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make prediction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Advantages:</a:t>
                </a:r>
              </a:p>
              <a:p>
                <a:pPr lvl="1"/>
                <a:r>
                  <a:rPr lang="en-US" sz="2100" dirty="0"/>
                  <a:t>No need for all “1” column in X. </a:t>
                </a:r>
              </a:p>
              <a:p>
                <a:pPr lvl="1"/>
                <a:r>
                  <a:rPr lang="en-US" sz="2100" dirty="0"/>
                  <a:t>Be consistent with notations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5ECE3-3F41-EC4D-B483-00FE7BCA1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A0CE7F-D45A-8C4D-9EA2-349A9139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95400"/>
            <a:ext cx="2256865" cy="3365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07DA5-956D-E14C-83B9-EC02269E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11FDC-BA0E-1E43-8A11-7C591137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70A42-A4CD-974A-8D1C-393DC3BB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Gradient descent</a:t>
            </a:r>
          </a:p>
          <a:p>
            <a:endParaRPr lang="en-US" sz="2400" dirty="0"/>
          </a:p>
          <a:p>
            <a:r>
              <a:rPr lang="en-US" sz="2400" dirty="0"/>
              <a:t>Question: what about multi-category classification problem?</a:t>
            </a:r>
          </a:p>
          <a:p>
            <a:r>
              <a:rPr lang="en-US" sz="2400" dirty="0"/>
              <a:t>Covered next lecture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DCF96-080B-F64D-AED9-FDCDCE3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B1977-B264-C846-B545-437C1552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EB59B-7936-EC40-9E37-3352F281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F942-E30D-174B-AEA1-9FD58617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614D3-316B-DD4D-ADCB-D41837A4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0BA7F-31F7-C148-B6BA-F00CB637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700CB-95B3-384C-B4F3-645AD0D2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DB9B-7671-744D-967C-BAD19D3544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Evaluation of </a:t>
            </a:r>
            <a:r>
              <a:rPr lang="en-US"/>
              <a:t>ML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2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Logistic regression model</a:t>
            </a:r>
          </a:p>
          <a:p>
            <a:r>
              <a:rPr kumimoji="1" lang="en-US" altLang="zh-CN" dirty="0"/>
              <a:t>Gradient descent method</a:t>
            </a:r>
          </a:p>
          <a:p>
            <a:endParaRPr kumimoji="1"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0DB0C-7EC8-F247-BE04-F7EBEBE1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EA1B5-B749-0249-824B-825759FF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46BC-1E9C-F142-A75C-1D3F8D75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A9964-EA2C-D04A-B86B-58DBACF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1C1E-FB85-6949-AEEB-B4226F42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DA4-D127-5F4C-AF1F-97BB23BF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486B01F-A774-8C4D-A678-4404340C82B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When output is a binary variable</a:t>
                </a:r>
              </a:p>
              <a:p>
                <a:endParaRPr lang="en-US" dirty="0"/>
              </a:p>
              <a:p>
                <a:r>
                  <a:rPr lang="en-US" dirty="0"/>
                  <a:t>Spam mail classification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∈{1: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spam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0: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spam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Fish image classification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∈{1: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salmon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0: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salmon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Disease diagnosis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∈{1: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yes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0: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486B01F-A774-8C4D-A678-4404340C8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4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81A0-BC31-CF49-A229-5E13F1D6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fish image classification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E89E1-A3D7-7645-9EBF-17ADAF98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7BEA7-9D2C-8B43-B1C3-7EDB650B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E91CD-F0E8-4A4A-B234-318B062C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2CDA0-C21D-BE4B-AA74-9731A3923F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Feature: pixels of image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5F045D-3B4F-3F45-9F03-77FCCA13A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6"/>
          <a:stretch/>
        </p:blipFill>
        <p:spPr bwMode="auto">
          <a:xfrm>
            <a:off x="612648" y="2133600"/>
            <a:ext cx="1335015" cy="200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9A8D4-4667-1443-9778-A5CD9D0A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8" y="2667000"/>
            <a:ext cx="1600200" cy="1143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A3FD979-0F11-9745-A4E3-3952BA7CF645}"/>
              </a:ext>
            </a:extLst>
          </p:cNvPr>
          <p:cNvSpPr/>
          <p:nvPr/>
        </p:nvSpPr>
        <p:spPr>
          <a:xfrm>
            <a:off x="2133600" y="2971800"/>
            <a:ext cx="304800" cy="165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4D192-865F-F944-85A9-9F8E81C5D3BE}"/>
              </a:ext>
            </a:extLst>
          </p:cNvPr>
          <p:cNvSpPr txBox="1"/>
          <p:nvPr/>
        </p:nvSpPr>
        <p:spPr>
          <a:xfrm>
            <a:off x="2578603" y="1830169"/>
            <a:ext cx="182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data</a:t>
            </a:r>
          </a:p>
          <a:p>
            <a:r>
              <a:rPr lang="en-US" dirty="0"/>
              <a:t>8 by 8 pixels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6E3B48E-A26B-D549-9BB2-304992374029}"/>
              </a:ext>
            </a:extLst>
          </p:cNvPr>
          <p:cNvSpPr/>
          <p:nvPr/>
        </p:nvSpPr>
        <p:spPr>
          <a:xfrm>
            <a:off x="4325117" y="2958974"/>
            <a:ext cx="304800" cy="165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2E3D5-F9BE-D24E-B283-42398C0E77D3}"/>
              </a:ext>
            </a:extLst>
          </p:cNvPr>
          <p:cNvSpPr txBox="1"/>
          <p:nvPr/>
        </p:nvSpPr>
        <p:spPr>
          <a:xfrm>
            <a:off x="7176531" y="393127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</a:t>
            </a:r>
            <a:r>
              <a:rPr lang="en-US" i="1" dirty="0"/>
              <a:t>m</a:t>
            </a:r>
            <a:r>
              <a:rPr lang="en-US" dirty="0"/>
              <a:t> images into a matrix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986F73-5286-D448-959B-C6EFD86F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431" y="2286000"/>
            <a:ext cx="2197100" cy="1511300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06DCCF86-E91C-9242-B204-FC923F4E4D3D}"/>
              </a:ext>
            </a:extLst>
          </p:cNvPr>
          <p:cNvSpPr/>
          <p:nvPr/>
        </p:nvSpPr>
        <p:spPr>
          <a:xfrm>
            <a:off x="6781800" y="4140704"/>
            <a:ext cx="228600" cy="278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3A30AF-71DC-C744-B7CA-22AE2D23D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4724274"/>
            <a:ext cx="3860800" cy="8255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242A3C32-0620-DC49-8FDE-0DE323A4B4B1}"/>
              </a:ext>
            </a:extLst>
          </p:cNvPr>
          <p:cNvSpPr/>
          <p:nvPr/>
        </p:nvSpPr>
        <p:spPr>
          <a:xfrm flipH="1">
            <a:off x="3262869" y="5062780"/>
            <a:ext cx="381000" cy="13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4C8B5-2583-A34E-ABAD-1E28944075E7}"/>
              </a:ext>
            </a:extLst>
          </p:cNvPr>
          <p:cNvSpPr txBox="1"/>
          <p:nvPr/>
        </p:nvSpPr>
        <p:spPr>
          <a:xfrm>
            <a:off x="1929369" y="494485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5655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5" grpId="0" animBg="1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3D4C-F2F3-254C-890F-2A36CCCF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binary classification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EB3FAB-66DE-304B-ACE4-0914395044BE}"/>
              </a:ext>
            </a:extLst>
          </p:cNvPr>
          <p:cNvCxnSpPr/>
          <p:nvPr/>
        </p:nvCxnSpPr>
        <p:spPr>
          <a:xfrm flipV="1">
            <a:off x="1676400" y="2895600"/>
            <a:ext cx="3048000" cy="23622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0D0C0E-5C7B-1742-BD45-1FDD04BF0E5C}"/>
              </a:ext>
            </a:extLst>
          </p:cNvPr>
          <p:cNvSpPr txBox="1"/>
          <p:nvPr/>
        </p:nvSpPr>
        <p:spPr>
          <a:xfrm>
            <a:off x="3276600" y="14155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using linear regression?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3EC65-CF62-B046-A5B3-EECA3BCFAC5B}"/>
              </a:ext>
            </a:extLst>
          </p:cNvPr>
          <p:cNvCxnSpPr>
            <a:cxnSpLocks/>
          </p:cNvCxnSpPr>
          <p:nvPr/>
        </p:nvCxnSpPr>
        <p:spPr>
          <a:xfrm>
            <a:off x="1905000" y="3962400"/>
            <a:ext cx="29718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ED871A-4957-CB4E-B713-0418765225BE}"/>
              </a:ext>
            </a:extLst>
          </p:cNvPr>
          <p:cNvSpPr txBox="1"/>
          <p:nvPr/>
        </p:nvSpPr>
        <p:spPr>
          <a:xfrm>
            <a:off x="1333500" y="3771899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BB769A-8D70-0848-A6CC-144EA7B4E6BB}"/>
              </a:ext>
            </a:extLst>
          </p:cNvPr>
          <p:cNvGrpSpPr/>
          <p:nvPr/>
        </p:nvGrpSpPr>
        <p:grpSpPr>
          <a:xfrm>
            <a:off x="1045029" y="1752599"/>
            <a:ext cx="6574971" cy="3264933"/>
            <a:chOff x="1045029" y="1752599"/>
            <a:chExt cx="6574971" cy="326493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5E4786-8DE4-A741-82E2-9756B1AFA8FA}"/>
                </a:ext>
              </a:extLst>
            </p:cNvPr>
            <p:cNvGrpSpPr/>
            <p:nvPr/>
          </p:nvGrpSpPr>
          <p:grpSpPr>
            <a:xfrm>
              <a:off x="1333500" y="1905000"/>
              <a:ext cx="5753100" cy="3048000"/>
              <a:chOff x="1333500" y="1905000"/>
              <a:chExt cx="5753100" cy="30480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EAD686A-DE3D-F34B-80A1-95E242CB2701}"/>
                  </a:ext>
                </a:extLst>
              </p:cNvPr>
              <p:cNvGrpSpPr/>
              <p:nvPr/>
            </p:nvGrpSpPr>
            <p:grpSpPr>
              <a:xfrm>
                <a:off x="1371600" y="1905000"/>
                <a:ext cx="5715000" cy="3048000"/>
                <a:chOff x="1371600" y="1905000"/>
                <a:chExt cx="5715000" cy="3048000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A697FBC-F1F9-1245-B25F-4B50A81433F0}"/>
                    </a:ext>
                  </a:extLst>
                </p:cNvPr>
                <p:cNvCxnSpPr/>
                <p:nvPr/>
              </p:nvCxnSpPr>
              <p:spPr>
                <a:xfrm flipV="1">
                  <a:off x="1905000" y="1905000"/>
                  <a:ext cx="0" cy="3048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933B36EF-328C-A24E-A129-19C4287BEF52}"/>
                    </a:ext>
                  </a:extLst>
                </p:cNvPr>
                <p:cNvCxnSpPr/>
                <p:nvPr/>
              </p:nvCxnSpPr>
              <p:spPr>
                <a:xfrm>
                  <a:off x="1371600" y="4572000"/>
                  <a:ext cx="571500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24DC16E-DA9D-D64B-8B55-B33C51D6164D}"/>
                    </a:ext>
                  </a:extLst>
                </p:cNvPr>
                <p:cNvSpPr/>
                <p:nvPr/>
              </p:nvSpPr>
              <p:spPr>
                <a:xfrm>
                  <a:off x="20574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694BB7A-9206-6640-8A9F-3E33867EDA78}"/>
                    </a:ext>
                  </a:extLst>
                </p:cNvPr>
                <p:cNvSpPr/>
                <p:nvPr/>
              </p:nvSpPr>
              <p:spPr>
                <a:xfrm>
                  <a:off x="22860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38E7AA5-BDB9-6B49-B39A-25B20BDFF200}"/>
                    </a:ext>
                  </a:extLst>
                </p:cNvPr>
                <p:cNvSpPr/>
                <p:nvPr/>
              </p:nvSpPr>
              <p:spPr>
                <a:xfrm>
                  <a:off x="25146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2A9857-5762-3348-8152-48E407C5F179}"/>
                    </a:ext>
                  </a:extLst>
                </p:cNvPr>
                <p:cNvSpPr/>
                <p:nvPr/>
              </p:nvSpPr>
              <p:spPr>
                <a:xfrm>
                  <a:off x="2743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B2CFAF3-1761-A747-BAAF-7F7C262717DA}"/>
                    </a:ext>
                  </a:extLst>
                </p:cNvPr>
                <p:cNvSpPr/>
                <p:nvPr/>
              </p:nvSpPr>
              <p:spPr>
                <a:xfrm>
                  <a:off x="29718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AEF4BA7-C2E7-4E4E-9116-FA3806FC6AC7}"/>
                    </a:ext>
                  </a:extLst>
                </p:cNvPr>
                <p:cNvSpPr/>
                <p:nvPr/>
              </p:nvSpPr>
              <p:spPr>
                <a:xfrm>
                  <a:off x="3505200" y="33528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D42089C-132F-BC44-A9FF-9A12001D4AB6}"/>
                    </a:ext>
                  </a:extLst>
                </p:cNvPr>
                <p:cNvSpPr/>
                <p:nvPr/>
              </p:nvSpPr>
              <p:spPr>
                <a:xfrm>
                  <a:off x="3733800" y="33528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9DE4648-8BAF-5343-A3CA-E9C8846D27C4}"/>
                    </a:ext>
                  </a:extLst>
                </p:cNvPr>
                <p:cNvSpPr/>
                <p:nvPr/>
              </p:nvSpPr>
              <p:spPr>
                <a:xfrm>
                  <a:off x="3962400" y="33528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75CC55D-85A0-CE45-ADB5-F191CD83D392}"/>
                    </a:ext>
                  </a:extLst>
                </p:cNvPr>
                <p:cNvSpPr/>
                <p:nvPr/>
              </p:nvSpPr>
              <p:spPr>
                <a:xfrm>
                  <a:off x="4191000" y="33528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D1DA29A-373C-3448-980F-5393046C6595}"/>
                    </a:ext>
                  </a:extLst>
                </p:cNvPr>
                <p:cNvSpPr/>
                <p:nvPr/>
              </p:nvSpPr>
              <p:spPr>
                <a:xfrm>
                  <a:off x="4419600" y="3352800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83036-4105-814D-A58F-8D36D66D9F26}"/>
                  </a:ext>
                </a:extLst>
              </p:cNvPr>
              <p:cNvSpPr txBox="1"/>
              <p:nvPr/>
            </p:nvSpPr>
            <p:spPr>
              <a:xfrm>
                <a:off x="1338943" y="3238500"/>
                <a:ext cx="5334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39C80B-B857-5241-B050-DB29AE88F635}"/>
                  </a:ext>
                </a:extLst>
              </p:cNvPr>
              <p:cNvSpPr txBox="1"/>
              <p:nvPr/>
            </p:nvSpPr>
            <p:spPr>
              <a:xfrm>
                <a:off x="1333500" y="4572000"/>
                <a:ext cx="5334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62553F3-E9D7-C64C-9946-E17BC2D8ED9D}"/>
                    </a:ext>
                  </a:extLst>
                </p:cNvPr>
                <p:cNvSpPr txBox="1"/>
                <p:nvPr/>
              </p:nvSpPr>
              <p:spPr>
                <a:xfrm>
                  <a:off x="6400800" y="4648200"/>
                  <a:ext cx="1219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62553F3-E9D7-C64C-9946-E17BC2D8E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48200"/>
                  <a:ext cx="121920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9959613-1E38-8845-9E68-D318F54E5A6C}"/>
                    </a:ext>
                  </a:extLst>
                </p:cNvPr>
                <p:cNvSpPr txBox="1"/>
                <p:nvPr/>
              </p:nvSpPr>
              <p:spPr>
                <a:xfrm>
                  <a:off x="1045029" y="1752599"/>
                  <a:ext cx="1219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9959613-1E38-8845-9E68-D318F54E5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029" y="1752599"/>
                  <a:ext cx="121920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4227C8-04AA-1846-BABF-255E6D7D3698}"/>
                  </a:ext>
                </a:extLst>
              </p:cNvPr>
              <p:cNvSpPr txBox="1"/>
              <p:nvPr/>
            </p:nvSpPr>
            <p:spPr>
              <a:xfrm>
                <a:off x="3276600" y="1840859"/>
                <a:ext cx="3314700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Seems 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“1”, otherwise  “0”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4227C8-04AA-1846-BABF-255E6D7D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840859"/>
                <a:ext cx="3314700" cy="669992"/>
              </a:xfrm>
              <a:prstGeom prst="rect">
                <a:avLst/>
              </a:prstGeom>
              <a:blipFill>
                <a:blip r:embed="rId4"/>
                <a:stretch>
                  <a:fillRect l="-1527"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CAD56EB-A481-F449-972C-1A9AEBA7B0FD}"/>
              </a:ext>
            </a:extLst>
          </p:cNvPr>
          <p:cNvSpPr txBox="1"/>
          <p:nvPr/>
        </p:nvSpPr>
        <p:spPr>
          <a:xfrm>
            <a:off x="6915149" y="183463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Problem?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9454FC-013C-AB45-A6E6-7751F7F853D2}"/>
              </a:ext>
            </a:extLst>
          </p:cNvPr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96E444-32C5-9640-BF83-C93EF129819A}"/>
              </a:ext>
            </a:extLst>
          </p:cNvPr>
          <p:cNvSpPr/>
          <p:nvPr/>
        </p:nvSpPr>
        <p:spPr>
          <a:xfrm>
            <a:off x="5715000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E59B1B-7230-E54E-95F8-ED2B89B2070F}"/>
              </a:ext>
            </a:extLst>
          </p:cNvPr>
          <p:cNvCxnSpPr>
            <a:cxnSpLocks/>
          </p:cNvCxnSpPr>
          <p:nvPr/>
        </p:nvCxnSpPr>
        <p:spPr>
          <a:xfrm flipV="1">
            <a:off x="1647195" y="2895600"/>
            <a:ext cx="4448805" cy="23746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CF6CFB7-5045-A14D-B127-F7FBBEB10D1D}"/>
              </a:ext>
            </a:extLst>
          </p:cNvPr>
          <p:cNvSpPr/>
          <p:nvPr/>
        </p:nvSpPr>
        <p:spPr>
          <a:xfrm>
            <a:off x="3390900" y="3238500"/>
            <a:ext cx="800100" cy="381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DA404D-539D-BE44-98C7-93AD30060F36}"/>
              </a:ext>
            </a:extLst>
          </p:cNvPr>
          <p:cNvSpPr txBox="1"/>
          <p:nvPr/>
        </p:nvSpPr>
        <p:spPr>
          <a:xfrm>
            <a:off x="6915149" y="2274179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Mis-classification!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C06D1B-D297-0C4E-BBBB-9E8B21C7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7F389B4-DA90-8349-AB1C-2C78A0D7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4CD00B8-1FBD-FF4B-B42A-2771859D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5" grpId="0"/>
      <p:bldP spid="36" grpId="0"/>
      <p:bldP spid="37" grpId="0" animBg="1"/>
      <p:bldP spid="38" grpId="0" animBg="1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7E4F-3B10-A343-B4D3-5E90AFC6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function other than a linear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ED13F-BF94-B54F-AC76-8AFA191CF5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Need a function whose output is bounded to [0, 1]</a:t>
            </a:r>
          </a:p>
          <a:p>
            <a:r>
              <a:rPr lang="en-US" dirty="0"/>
              <a:t>Choose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23857-9B4F-544A-A452-2E9BEEF5B541}"/>
              </a:ext>
            </a:extLst>
          </p:cNvPr>
          <p:cNvSpPr txBox="1"/>
          <p:nvPr/>
        </p:nvSpPr>
        <p:spPr>
          <a:xfrm>
            <a:off x="5171146" y="236283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which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FD162-FD71-4848-9031-4AE92952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209800"/>
            <a:ext cx="1916029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CEBC2-AB61-2E4E-B5FA-82DE664944BB}"/>
              </a:ext>
            </a:extLst>
          </p:cNvPr>
          <p:cNvSpPr txBox="1"/>
          <p:nvPr/>
        </p:nvSpPr>
        <p:spPr>
          <a:xfrm>
            <a:off x="6400800" y="2971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A51AA3-1810-B341-8499-892475F5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651" y="3505200"/>
            <a:ext cx="3977640" cy="265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443D1-6611-C141-A4BD-C2E3ECC5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09" y="3314700"/>
            <a:ext cx="3937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353C-046D-6249-987C-57B051460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5765800"/>
            <a:ext cx="101600" cy="101600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0D3C0E2-796F-7C4D-8188-142101E9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C8DA5F-B2A9-4D4F-86B6-9D5D3358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97B61E4-4B9A-EE4E-B612-B0FAB23D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00162A-F665-C647-BA4D-7C495588A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187614"/>
            <a:ext cx="3794896" cy="66667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86D550B-4040-B54B-8F5A-DD7EECCF30C0}"/>
              </a:ext>
            </a:extLst>
          </p:cNvPr>
          <p:cNvSpPr/>
          <p:nvPr/>
        </p:nvSpPr>
        <p:spPr>
          <a:xfrm>
            <a:off x="18288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35F96D-8509-9740-8573-D719799B4EE7}"/>
              </a:ext>
            </a:extLst>
          </p:cNvPr>
          <p:cNvSpPr/>
          <p:nvPr/>
        </p:nvSpPr>
        <p:spPr>
          <a:xfrm>
            <a:off x="20574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CB59F7-4DA9-4C46-AF5B-3BA9246C8E1B}"/>
              </a:ext>
            </a:extLst>
          </p:cNvPr>
          <p:cNvSpPr/>
          <p:nvPr/>
        </p:nvSpPr>
        <p:spPr>
          <a:xfrm>
            <a:off x="22860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3F3D75-6558-144A-B83E-587096D99DEA}"/>
              </a:ext>
            </a:extLst>
          </p:cNvPr>
          <p:cNvSpPr/>
          <p:nvPr/>
        </p:nvSpPr>
        <p:spPr>
          <a:xfrm>
            <a:off x="25146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99BCB0-30BE-8645-9094-BA05D00AB13B}"/>
              </a:ext>
            </a:extLst>
          </p:cNvPr>
          <p:cNvSpPr/>
          <p:nvPr/>
        </p:nvSpPr>
        <p:spPr>
          <a:xfrm>
            <a:off x="2743200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2F0171-52F4-1348-8D4C-EC7CDD483617}"/>
              </a:ext>
            </a:extLst>
          </p:cNvPr>
          <p:cNvSpPr/>
          <p:nvPr/>
        </p:nvSpPr>
        <p:spPr>
          <a:xfrm>
            <a:off x="39624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509E1E-1F56-2C4E-A35B-084CD4600575}"/>
              </a:ext>
            </a:extLst>
          </p:cNvPr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BEBFF1-486F-9F4C-A46D-9310D1358125}"/>
              </a:ext>
            </a:extLst>
          </p:cNvPr>
          <p:cNvSpPr/>
          <p:nvPr/>
        </p:nvSpPr>
        <p:spPr>
          <a:xfrm>
            <a:off x="44196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7475AA-F8AE-3142-BB50-B3C58CE808F7}"/>
              </a:ext>
            </a:extLst>
          </p:cNvPr>
          <p:cNvSpPr/>
          <p:nvPr/>
        </p:nvSpPr>
        <p:spPr>
          <a:xfrm>
            <a:off x="46482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EEC219-73A9-AD4A-8436-737064828BE9}"/>
              </a:ext>
            </a:extLst>
          </p:cNvPr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Understanding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estimates the probability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400" dirty="0"/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output is classified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400" dirty="0"/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, the output is classified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5C3A5-6AB8-0645-A557-0B834CC7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9793-ACF3-6047-834F-D7421C12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1AB77-1449-5E41-AFA5-A840AA65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9ABE4-54C7-7740-B730-CB6B3563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827020"/>
            <a:ext cx="173355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A97F0-80DD-D943-8BA2-A1849B38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258" y="3238500"/>
            <a:ext cx="2183892" cy="269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51C39-8119-2B41-B3EC-AF9C94F76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149" y="1758315"/>
            <a:ext cx="2730109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2B28-5421-774B-8EC9-462BA123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cost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A0D8E-DD2E-A74F-8FA6-08FDDD760F6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458200" cy="49377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Can we use mean square error for logistic regression?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Problem: nonconvex </a:t>
                </a:r>
                <a:r>
                  <a:rPr lang="en-US" sz="2400" dirty="0">
                    <a:sym typeface="Wingdings" pitchFamily="2" charset="2"/>
                  </a:rPr>
                  <a:t> local minimums</a:t>
                </a:r>
              </a:p>
              <a:p>
                <a:endParaRPr lang="en-US" sz="2400" dirty="0">
                  <a:sym typeface="Wingdings" pitchFamily="2" charset="2"/>
                </a:endParaRPr>
              </a:p>
              <a:p>
                <a:r>
                  <a:rPr lang="en-US" sz="2400" b="1" i="1" dirty="0">
                    <a:sym typeface="Wingdings" pitchFamily="2" charset="2"/>
                  </a:rPr>
                  <a:t>Solution</a:t>
                </a:r>
              </a:p>
              <a:p>
                <a:endParaRPr lang="en-US" sz="2400" b="1" i="1" dirty="0">
                  <a:sym typeface="Wingdings" pitchFamily="2" charset="2"/>
                </a:endParaRPr>
              </a:p>
              <a:p>
                <a:endParaRPr lang="en-US" sz="2400" b="1" i="1" dirty="0">
                  <a:sym typeface="Wingdings" pitchFamily="2" charset="2"/>
                </a:endParaRPr>
              </a:p>
              <a:p>
                <a:r>
                  <a:rPr lang="en-US" sz="2400" dirty="0">
                    <a:sym typeface="Wingdings" pitchFamily="2" charset="2"/>
                  </a:rPr>
                  <a:t>How it makes sense</a:t>
                </a:r>
                <a:endParaRPr lang="en-US" sz="2400" dirty="0"/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 want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small </a:t>
                </a:r>
                <a:r>
                  <a:rPr lang="en-US" sz="2000" dirty="0">
                    <a:sym typeface="Wingdings" pitchFamily="2" charset="2"/>
                  </a:rPr>
                  <a:t>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big, close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 want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small </a:t>
                </a:r>
                <a:r>
                  <a:rPr lang="en-US" sz="2000" dirty="0">
                    <a:sym typeface="Wingdings" pitchFamily="2" charset="2"/>
                  </a:rPr>
                  <a:t>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small, close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A0D8E-DD2E-A74F-8FA6-08FDDD760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458200" cy="4937760"/>
              </a:xfrm>
              <a:blipFill>
                <a:blip r:embed="rId2"/>
                <a:stretch>
                  <a:fillRect l="-601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3507D-B318-E04C-9FC3-0A97A19A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88EAF-E6B9-2A47-B3C6-2E93F01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DAA62-E4B9-CD42-9E8E-7D99ED5B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567BC-823E-4348-AFB9-B62053C3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1752600"/>
            <a:ext cx="3098800" cy="584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680E585-8193-2746-BEAE-0F0EDA1C4397}"/>
              </a:ext>
            </a:extLst>
          </p:cNvPr>
          <p:cNvGrpSpPr/>
          <p:nvPr/>
        </p:nvGrpSpPr>
        <p:grpSpPr>
          <a:xfrm>
            <a:off x="2286000" y="3352800"/>
            <a:ext cx="5943600" cy="1371600"/>
            <a:chOff x="2286000" y="3352800"/>
            <a:chExt cx="5943600" cy="137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FBA584-7A39-0B4E-923E-25F3BFEA5CAD}"/>
                </a:ext>
              </a:extLst>
            </p:cNvPr>
            <p:cNvSpPr/>
            <p:nvPr/>
          </p:nvSpPr>
          <p:spPr>
            <a:xfrm>
              <a:off x="2286000" y="3352800"/>
              <a:ext cx="5943600" cy="1371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6B641C-4AD5-C54B-ACD4-937A25B5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3409950"/>
              <a:ext cx="5702300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8383</TotalTime>
  <Words>986</Words>
  <Application>Microsoft Macintosh PowerPoint</Application>
  <PresentationFormat>On-screen Show (4:3)</PresentationFormat>
  <Paragraphs>222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宋体</vt:lpstr>
      <vt:lpstr>华文新魏</vt:lpstr>
      <vt:lpstr>Bookman Old Style</vt:lpstr>
      <vt:lpstr>Calibri</vt:lpstr>
      <vt:lpstr>Cambria Math</vt:lpstr>
      <vt:lpstr>Gill Sans MT</vt:lpstr>
      <vt:lpstr>Times New Roman</vt:lpstr>
      <vt:lpstr>Wingdings</vt:lpstr>
      <vt:lpstr>Wingdings 3</vt:lpstr>
      <vt:lpstr>Origin</vt:lpstr>
      <vt:lpstr>Lecture 5: Logistic Regression</vt:lpstr>
      <vt:lpstr>Recap: Linear Regression</vt:lpstr>
      <vt:lpstr>Outline</vt:lpstr>
      <vt:lpstr>Binary Classification Problems</vt:lpstr>
      <vt:lpstr>Case: fish image classification</vt:lpstr>
      <vt:lpstr>Deal with binary classification</vt:lpstr>
      <vt:lpstr>New function other than a linear function</vt:lpstr>
      <vt:lpstr>Understanding h_θ (x)</vt:lpstr>
      <vt:lpstr>How to choose cost function?</vt:lpstr>
      <vt:lpstr>Thoughts behind the cost function</vt:lpstr>
      <vt:lpstr>Thoughts behind the cost function (cont.)</vt:lpstr>
      <vt:lpstr>Cost function in one line</vt:lpstr>
      <vt:lpstr>Some probability thoughts</vt:lpstr>
      <vt:lpstr>Probability origin of cost function</vt:lpstr>
      <vt:lpstr>Gradient descent</vt:lpstr>
      <vt:lpstr>Derivative of sigmoid function</vt:lpstr>
      <vt:lpstr>Gradient of cost function</vt:lpstr>
      <vt:lpstr>Gradient Descent </vt:lpstr>
      <vt:lpstr>Make predictions</vt:lpstr>
      <vt:lpstr>Practice1: nonlinear Transformation</vt:lpstr>
      <vt:lpstr>Data notations</vt:lpstr>
      <vt:lpstr>Parameter notations</vt:lpstr>
      <vt:lpstr>Recap</vt:lpstr>
      <vt:lpstr>Next lecture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xbliu</dc:creator>
  <cp:lastModifiedBy>Microsoft Office User</cp:lastModifiedBy>
  <cp:revision>493</cp:revision>
  <dcterms:created xsi:type="dcterms:W3CDTF">2015-08-12T17:32:19Z</dcterms:created>
  <dcterms:modified xsi:type="dcterms:W3CDTF">2018-09-11T16:25:33Z</dcterms:modified>
</cp:coreProperties>
</file>